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61"/>
  </p:notesMasterIdLst>
  <p:sldIdLst>
    <p:sldId id="256" r:id="rId2"/>
    <p:sldId id="310" r:id="rId3"/>
    <p:sldId id="272" r:id="rId4"/>
    <p:sldId id="277" r:id="rId5"/>
    <p:sldId id="257" r:id="rId6"/>
    <p:sldId id="312" r:id="rId7"/>
    <p:sldId id="268" r:id="rId8"/>
    <p:sldId id="269" r:id="rId9"/>
    <p:sldId id="271" r:id="rId10"/>
    <p:sldId id="294" r:id="rId11"/>
    <p:sldId id="295" r:id="rId12"/>
    <p:sldId id="292" r:id="rId13"/>
    <p:sldId id="293" r:id="rId14"/>
    <p:sldId id="270" r:id="rId15"/>
    <p:sldId id="297" r:id="rId16"/>
    <p:sldId id="298" r:id="rId17"/>
    <p:sldId id="299" r:id="rId18"/>
    <p:sldId id="278" r:id="rId19"/>
    <p:sldId id="300" r:id="rId20"/>
    <p:sldId id="296" r:id="rId21"/>
    <p:sldId id="259" r:id="rId22"/>
    <p:sldId id="301" r:id="rId23"/>
    <p:sldId id="302" r:id="rId24"/>
    <p:sldId id="279" r:id="rId25"/>
    <p:sldId id="261" r:id="rId26"/>
    <p:sldId id="316" r:id="rId27"/>
    <p:sldId id="317" r:id="rId28"/>
    <p:sldId id="319" r:id="rId29"/>
    <p:sldId id="320" r:id="rId30"/>
    <p:sldId id="314" r:id="rId31"/>
    <p:sldId id="315" r:id="rId32"/>
    <p:sldId id="289" r:id="rId33"/>
    <p:sldId id="313" r:id="rId34"/>
    <p:sldId id="291" r:id="rId35"/>
    <p:sldId id="304" r:id="rId36"/>
    <p:sldId id="306" r:id="rId37"/>
    <p:sldId id="260" r:id="rId38"/>
    <p:sldId id="273" r:id="rId39"/>
    <p:sldId id="303" r:id="rId40"/>
    <p:sldId id="307" r:id="rId41"/>
    <p:sldId id="308" r:id="rId42"/>
    <p:sldId id="309" r:id="rId43"/>
    <p:sldId id="285" r:id="rId44"/>
    <p:sldId id="281" r:id="rId45"/>
    <p:sldId id="282" r:id="rId46"/>
    <p:sldId id="284" r:id="rId47"/>
    <p:sldId id="286" r:id="rId48"/>
    <p:sldId id="321" r:id="rId49"/>
    <p:sldId id="287" r:id="rId50"/>
    <p:sldId id="283" r:id="rId51"/>
    <p:sldId id="288" r:id="rId52"/>
    <p:sldId id="275" r:id="rId53"/>
    <p:sldId id="263" r:id="rId54"/>
    <p:sldId id="276" r:id="rId55"/>
    <p:sldId id="318" r:id="rId56"/>
    <p:sldId id="264" r:id="rId57"/>
    <p:sldId id="265" r:id="rId58"/>
    <p:sldId id="267" r:id="rId59"/>
    <p:sldId id="290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4693" autoAdjust="0"/>
  </p:normalViewPr>
  <p:slideViewPr>
    <p:cSldViewPr>
      <p:cViewPr varScale="1">
        <p:scale>
          <a:sx n="154" d="100"/>
          <a:sy n="154" d="100"/>
        </p:scale>
        <p:origin x="19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B83F231-C491-7044-8739-764E4694BC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CF00673-534C-519E-EE95-2243A12EA7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5ADB58D9-7A82-CEED-8D49-E8FCF0F3C05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757C6B55-E22F-3267-9CB4-43F3794C730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6E305EFE-B2FB-0C5A-EF38-36190953FA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FDAF2B4A-6F90-BA54-5662-1DD9B5462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25791CA-ECAF-4B72-8422-E574D39F25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B4E720E-94C0-7D8D-B65B-3E2258F26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DBE1E-4305-4F31-B368-932A94F0CF0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41F8263-B51A-7C31-4972-082293B3FA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8711D5C-C01B-B3A0-9403-B01B699E2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0AB892-E916-882F-3FFE-027321D6E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1BDD7-5746-436E-A548-9931B5F199E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9883BF0-9F2F-2627-004B-DEE8E6CFBE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330658E-180F-D3E4-A80D-5FD901174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6B17AC-93B9-433C-FBCB-4E5E62D1F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F35D0-78AD-4183-BC0B-D71C63FBECA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C4244177-740D-0E3B-6E06-E71AA12CCE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863D4ED-7E55-CF21-7AD1-957BCF772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BF8B96-48FD-138F-C53F-F1E62F71B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EFD55-A62B-4BE1-91BC-62208D8B533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215C3A2-0862-4D79-7A13-0E224078A2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B3B13D6-E269-A1DB-F38F-91AFF1C05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5AFA37-9D3A-DF64-2C6F-FA22B714B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51148-7EC7-450C-928D-D4DBE3A5341D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6765EEDE-B090-2DB2-76E9-550A2EA69F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5B928EF-BE6C-41C1-9D14-56112FF34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DA3380-6BAB-CD5B-38AB-55BB5253E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73297-731B-4618-92B1-F8285DB2F184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8308EA8-389F-E9FD-9A5E-D444E64E47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B82FC51-AD06-6E36-ECEF-33DECE73A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AC95BB-00D0-7FE2-E29C-7E4C45C3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4A71D-D0C3-49A9-BC18-9B9A919FA9EB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B5FA554-F11B-D804-652C-05F360B24A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D04CE21-B7FA-D44E-A3EC-99F0591C0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On slide:	Graphic.</a:t>
            </a:r>
          </a:p>
          <a:p>
            <a:r>
              <a:rPr lang="en-US" altLang="en-US"/>
              <a:t>Click 1:	After four bloody years…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i="1"/>
              <a:t>Click to next slide.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D2C705-AFD5-71D4-B8D7-1621A1DAE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97C25-A403-4FF1-A4B7-05130CCC7336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AFCE81CE-F6F5-2D0E-6A6D-7FB43B2333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1B603B1-66ED-C002-49F7-537C31D05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>
            <a:extLst>
              <a:ext uri="{FF2B5EF4-FFF2-40B4-BE49-F238E27FC236}">
                <a16:creationId xmlns:a16="http://schemas.microsoft.com/office/drawing/2014/main" id="{D6048DF9-0CD9-D918-A89E-DFE862FC7F0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15" name="Rectangle 3">
              <a:extLst>
                <a:ext uri="{FF2B5EF4-FFF2-40B4-BE49-F238E27FC236}">
                  <a16:creationId xmlns:a16="http://schemas.microsoft.com/office/drawing/2014/main" id="{1D3D2E4A-20A4-9B3E-198E-3DEBB0A35F7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516" name="Rectangle 4">
              <a:extLst>
                <a:ext uri="{FF2B5EF4-FFF2-40B4-BE49-F238E27FC236}">
                  <a16:creationId xmlns:a16="http://schemas.microsoft.com/office/drawing/2014/main" id="{FEFFB8EF-38F8-A2B0-05F9-05A8B75E7F9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517" name="Freeform 5">
              <a:extLst>
                <a:ext uri="{FF2B5EF4-FFF2-40B4-BE49-F238E27FC236}">
                  <a16:creationId xmlns:a16="http://schemas.microsoft.com/office/drawing/2014/main" id="{6AB107D9-EBB2-0928-957C-E6E23FB880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0"/>
              <a:ext cx="5760" cy="2400"/>
            </a:xfrm>
            <a:custGeom>
              <a:avLst/>
              <a:gdLst>
                <a:gd name="T0" fmla="*/ 0 w 5760"/>
                <a:gd name="T1" fmla="*/ 1200 h 2400"/>
                <a:gd name="T2" fmla="*/ 1008 w 5760"/>
                <a:gd name="T3" fmla="*/ 2400 h 2400"/>
                <a:gd name="T4" fmla="*/ 5760 w 5760"/>
                <a:gd name="T5" fmla="*/ 1536 h 2400"/>
                <a:gd name="T6" fmla="*/ 5760 w 5760"/>
                <a:gd name="T7" fmla="*/ 0 h 2400"/>
                <a:gd name="T8" fmla="*/ 0 w 5760"/>
                <a:gd name="T9" fmla="*/ 0 h 2400"/>
                <a:gd name="T10" fmla="*/ 0 w 5760"/>
                <a:gd name="T11" fmla="*/ 12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2400">
                  <a:moveTo>
                    <a:pt x="0" y="1200"/>
                  </a:moveTo>
                  <a:lnTo>
                    <a:pt x="1008" y="2400"/>
                  </a:lnTo>
                  <a:lnTo>
                    <a:pt x="5760" y="1536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4518" name="Rectangle 6">
            <a:extLst>
              <a:ext uri="{FF2B5EF4-FFF2-40B4-BE49-F238E27FC236}">
                <a16:creationId xmlns:a16="http://schemas.microsoft.com/office/drawing/2014/main" id="{49FC2006-E201-255E-3DD0-A3A182C19D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F6B39516-90EF-2848-09F3-74D101AB5E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4520" name="Rectangle 8">
            <a:extLst>
              <a:ext uri="{FF2B5EF4-FFF2-40B4-BE49-F238E27FC236}">
                <a16:creationId xmlns:a16="http://schemas.microsoft.com/office/drawing/2014/main" id="{375E6DD8-FCF6-455C-2255-A6E78BA5C4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6764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4521" name="Rectangle 9">
            <a:extLst>
              <a:ext uri="{FF2B5EF4-FFF2-40B4-BE49-F238E27FC236}">
                <a16:creationId xmlns:a16="http://schemas.microsoft.com/office/drawing/2014/main" id="{45657163-1090-20BC-3AFF-0CD045F7CD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4522" name="Rectangle 10">
            <a:extLst>
              <a:ext uri="{FF2B5EF4-FFF2-40B4-BE49-F238E27FC236}">
                <a16:creationId xmlns:a16="http://schemas.microsoft.com/office/drawing/2014/main" id="{33627666-01DD-8E37-2844-8B5EE4D7CE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A805CF7E-5662-49AE-A05A-5579DB03B1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A38E-2473-DB4E-2C5E-9B7EBB12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CF765-AE31-9521-CF0B-BE0751807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7532A-0A4F-776C-61BD-A7BA0A49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DCD6E-41E9-0C14-A114-BE18C845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5FEF6-D97C-13E4-5850-1F952A84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3245E-D0B5-4B01-9EE2-6D43D949C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3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481DD5-D1D8-1444-1199-DA54AB076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51663" y="152400"/>
            <a:ext cx="2087562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FE20C-2279-D0D3-29F6-7A305C99F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13463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3EC8-91CE-3C87-2496-1CCA77B0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5C06-7D7E-7502-9E5C-0FB4E4C8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578B-417D-4CAC-423C-8ABA374F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6A69D-DEA4-458F-B19A-BFC18A52A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29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3E21-C109-8B7B-B3D1-D13380FB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68E7-CBCE-3084-221D-D5D655205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CDE68-3EFB-E25B-5EEA-18A71FC31E2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229225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F1D287-7720-A85D-92CC-D01E38E783A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229225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03ED58-ABC4-5BA2-21DC-FCE23AD0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32BF34-5B5B-3AEC-6434-A48310F3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44855F-83CF-FC56-894E-4DCF77F1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945A57-1A1D-473C-9B05-EAFAC515A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40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C172-4164-8CC6-A104-BBC53B0F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E62FE-F875-DB68-F643-A48F354E04B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82AF331F-7FDA-AD41-D1F1-8F9A41D57774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5229225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983CA-3A94-F724-6387-D274E084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D095C-6CD5-E876-CA83-3B603766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3B62-0005-108E-EB64-8D9DBFDC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D42281-2E55-4321-93AE-8CB688655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167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C2EF-9A1E-D18B-554C-7831E822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1CDEC-5AB8-D571-A144-5DBEA835790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3DE51-42D8-0423-059F-16C4194A6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DDDA4-79F4-4482-17F1-9EC88A77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236A8-C4CB-802B-7A10-D6610285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81012-0E39-B973-F4F9-9CC01A8E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0EF3F-4466-4078-A025-B612C4753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46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0C0E-D4A1-7DD8-9DF9-B9968716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8B07-3F50-B099-679F-41BE92A64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2232B-B8B3-1B4C-186D-D6F8828BD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92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F505D-0E4B-DF60-EE4A-883865C8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C7D31-00DE-9922-AED1-F24183CF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DA5A6-5A6F-12C9-E8FC-AF498D44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AC9379-1C25-49C5-931D-D2F649FB8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8783-60A1-73B1-B48A-F7B88939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F345-2032-3CB0-16B7-65273256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F8D2-42CA-1662-353A-7D98CE9B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DEF05-8458-3E7D-17ED-4A20C5B2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C2DA6-577D-0C74-6BC2-78F0A63F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C9F55-F0D8-4498-A69B-F0702E00F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04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34CC-DD38-04CB-0FC3-7C8540D7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62260-BDB3-1F8D-4490-116BBFE66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F3240-EAE1-992C-6A3F-BEE6F2C7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C4C87-4A2F-966B-57BF-A480C0E3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5FC0-58AA-661F-B8CB-55275F3C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42FB-31DF-4EE3-9F01-A99E4F699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05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8476-9DB2-B251-A07F-62060FB1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9F67D-1515-73BB-0DA6-9D750AD5B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F6EF1-AAC0-F8E7-B5CD-D46E6C1D4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07AC6-7C78-94D3-441B-3BCB4FA6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20070-C626-E8B2-14B1-5052E16C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17182-5CC9-A134-1D54-CFE8C338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C1C5D-9409-44A5-9E0C-8CFCB80BC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4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574F-D15C-9014-E4BE-0820726C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1EDDF-D310-9057-611D-A9356356F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C9F1F-6C1C-D989-0E90-27E68426F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F0334-95DF-4D25-1DAE-2D7937175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2EB4C-252D-5408-F5E0-4C62B1B48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02D61-F1EA-2A52-6031-3A330603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24F7E-5015-331A-83D1-36BB481B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C6919-7660-8364-7A13-66A5306D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AA8AF-BBD6-4004-8BBA-4E7E2DE29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0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C84B-550F-DDC4-37BB-6BA846D9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B462B-F036-2A23-DE02-7EF03788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4F570-5444-034B-DAC3-F83FA0EE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0D0AA-6FED-AE8B-8088-89306B12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6071D-9C4D-4C2B-A581-3513766BC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47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2806C-818D-E018-42D6-330FDE8B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58A28-7868-1B58-3DAA-22F474BB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2BEEF-1D09-9E44-A96B-572E7B0B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7D7F7-74DF-4108-81C3-1FDD818D2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97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9438-92B5-8C8D-2110-137BD61D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30904-BB9D-0D37-1DCF-3361FBB13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16B67-D11A-9F0E-F5E5-BA9F38061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879FE-15C2-E029-3B6E-FE7B8D0A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C55E2-5771-C1E6-6F88-D7D96372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FA38A-9142-6C34-6839-2B24EC87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35294-91E3-4372-9638-3D86E0062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0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1C62-7588-C17F-182A-4373DB87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8F61F-50CE-F8A9-B7F7-B1F9B1245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8AA78-BD21-8877-1807-104802C5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737AA-F3D2-0F92-A242-C7A98C19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69EDC-9801-7B3C-A300-8EB654B3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5144B-D44C-3768-926A-848728EE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E7DD3-D1AF-4D4F-A22F-3518E6868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58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>
            <a:extLst>
              <a:ext uri="{FF2B5EF4-FFF2-40B4-BE49-F238E27FC236}">
                <a16:creationId xmlns:a16="http://schemas.microsoft.com/office/drawing/2014/main" id="{86051EA5-33A6-EB47-1A4C-F75A60AECD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3491" name="Rectangle 3">
              <a:extLst>
                <a:ext uri="{FF2B5EF4-FFF2-40B4-BE49-F238E27FC236}">
                  <a16:creationId xmlns:a16="http://schemas.microsoft.com/office/drawing/2014/main" id="{C140FB69-F802-FBE3-041A-40F3C5110FC7}"/>
                </a:ext>
              </a:extLst>
            </p:cNvPr>
            <p:cNvSpPr>
              <a:spLocks noChangeArrowheads="1"/>
            </p:cNvSpPr>
            <p:nvPr/>
          </p:nvSpPr>
          <p:spPr bwMode="blackGray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492" name="Rectangle 4">
              <a:extLst>
                <a:ext uri="{FF2B5EF4-FFF2-40B4-BE49-F238E27FC236}">
                  <a16:creationId xmlns:a16="http://schemas.microsoft.com/office/drawing/2014/main" id="{070FAEF5-C2F1-E07F-DABB-265065E7E04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493" name="Freeform 5">
              <a:extLst>
                <a:ext uri="{FF2B5EF4-FFF2-40B4-BE49-F238E27FC236}">
                  <a16:creationId xmlns:a16="http://schemas.microsoft.com/office/drawing/2014/main" id="{B0E10205-D398-F835-C8B7-971ACE9DCC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0"/>
              <a:ext cx="5760" cy="1200"/>
            </a:xfrm>
            <a:custGeom>
              <a:avLst/>
              <a:gdLst>
                <a:gd name="T0" fmla="*/ 0 w 5760"/>
                <a:gd name="T1" fmla="*/ 0 h 1200"/>
                <a:gd name="T2" fmla="*/ 1008 w 5760"/>
                <a:gd name="T3" fmla="*/ 1200 h 1200"/>
                <a:gd name="T4" fmla="*/ 5760 w 5760"/>
                <a:gd name="T5" fmla="*/ 336 h 1200"/>
                <a:gd name="T6" fmla="*/ 5760 w 5760"/>
                <a:gd name="T7" fmla="*/ 0 h 1200"/>
                <a:gd name="T8" fmla="*/ 0 w 5760"/>
                <a:gd name="T9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1200">
                  <a:moveTo>
                    <a:pt x="0" y="0"/>
                  </a:moveTo>
                  <a:lnTo>
                    <a:pt x="1008" y="1200"/>
                  </a:lnTo>
                  <a:lnTo>
                    <a:pt x="5760" y="336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494" name="Rectangle 6">
            <a:extLst>
              <a:ext uri="{FF2B5EF4-FFF2-40B4-BE49-F238E27FC236}">
                <a16:creationId xmlns:a16="http://schemas.microsoft.com/office/drawing/2014/main" id="{64735E79-4DB3-3BD4-E387-B8B42593C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E44A7EC0-BFE1-8975-5B98-931E88CD1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white">
          <a:xfrm>
            <a:off x="12668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6" name="Rectangle 8">
            <a:extLst>
              <a:ext uri="{FF2B5EF4-FFF2-40B4-BE49-F238E27FC236}">
                <a16:creationId xmlns:a16="http://schemas.microsoft.com/office/drawing/2014/main" id="{291B0A3D-57F3-67CC-D977-3F8101FED0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7" name="Rectangle 9">
            <a:extLst>
              <a:ext uri="{FF2B5EF4-FFF2-40B4-BE49-F238E27FC236}">
                <a16:creationId xmlns:a16="http://schemas.microsoft.com/office/drawing/2014/main" id="{D359E523-1282-1D5A-32A0-AE0391380C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498" name="Rectangle 10">
            <a:extLst>
              <a:ext uri="{FF2B5EF4-FFF2-40B4-BE49-F238E27FC236}">
                <a16:creationId xmlns:a16="http://schemas.microsoft.com/office/drawing/2014/main" id="{37EB1EB0-FBD2-D483-C511-B6FBC3CDA6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FD6A1EAF-44A5-4959-B96C-E7A30EF5E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eachpol.tcnj.edu/amer_pol_hist/fi/000000e7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2.png"/><Relationship Id="rId4" Type="http://schemas.openxmlformats.org/officeDocument/2006/relationships/oleObject" Target="../embeddings/oleObject3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77FAD35-AEAB-39EE-4257-4758069DB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AMERICAN CIVIL WAR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7275E638-17F5-6A57-E754-D9D7B2554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8392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4">
            <a:extLst>
              <a:ext uri="{FF2B5EF4-FFF2-40B4-BE49-F238E27FC236}">
                <a16:creationId xmlns:a16="http://schemas.microsoft.com/office/drawing/2014/main" id="{83173743-6735-F68D-EE8D-910942345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51475"/>
            <a:ext cx="5105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8800">
                <a:solidFill>
                  <a:schemeClr val="accent1"/>
                </a:solidFill>
                <a:latin typeface="Times New Roman" panose="02020603050405020304" pitchFamily="18" charset="0"/>
              </a:rPr>
              <a:t>1861-1865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CDDBDAC-D66E-6B1F-31CB-16A297EDB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500"/>
              <a:t>Abolitionists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AC1B2FF-46CF-9CEC-CD83-69E8C0CF7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6825" y="1676400"/>
            <a:ext cx="7772400" cy="4419600"/>
          </a:xfrm>
        </p:spPr>
        <p:txBody>
          <a:bodyPr/>
          <a:lstStyle/>
          <a:p>
            <a:r>
              <a:rPr lang="en-US" altLang="en-US"/>
              <a:t>Frederick Douglas was the editor of an abolitionist newspaper.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9435198E-A882-5264-3FA3-1B3BE604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r="20529"/>
          <a:stretch>
            <a:fillRect/>
          </a:stretch>
        </p:blipFill>
        <p:spPr bwMode="auto">
          <a:xfrm>
            <a:off x="0" y="2667000"/>
            <a:ext cx="36639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>
            <a:extLst>
              <a:ext uri="{FF2B5EF4-FFF2-40B4-BE49-F238E27FC236}">
                <a16:creationId xmlns:a16="http://schemas.microsoft.com/office/drawing/2014/main" id="{4230AAE7-37DC-EE15-250E-CB7C6183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5257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AA40292-9E46-B5E5-51CB-A41BDA44F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100"/>
              <a:t>On a side note. . .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DA3598D-77E2-5D6D-E1FD-4EA9FB65D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altLang="en-US" sz="4700">
                <a:solidFill>
                  <a:schemeClr val="accent2"/>
                </a:solidFill>
              </a:rPr>
              <a:t>Are they related?</a:t>
            </a: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13579D56-714E-AEA3-8683-716E05A2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3766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>
            <a:extLst>
              <a:ext uri="{FF2B5EF4-FFF2-40B4-BE49-F238E27FC236}">
                <a16:creationId xmlns:a16="http://schemas.microsoft.com/office/drawing/2014/main" id="{33F18800-7B41-2E77-67D3-86D139D0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8363"/>
            <a:ext cx="3175000" cy="47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>
            <a:extLst>
              <a:ext uri="{FF2B5EF4-FFF2-40B4-BE49-F238E27FC236}">
                <a16:creationId xmlns:a16="http://schemas.microsoft.com/office/drawing/2014/main" id="{12A3009B-CC3C-0241-5200-77CBE3E0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1268413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1CBD08E-9064-D64B-01B2-ACCCCB745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100"/>
              <a:t>Harriet Tubman 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C4EE088-32E7-37A0-17AC-2D66E1095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6825" y="1524000"/>
            <a:ext cx="7772400" cy="4572000"/>
          </a:xfrm>
        </p:spPr>
        <p:txBody>
          <a:bodyPr/>
          <a:lstStyle/>
          <a:p>
            <a:r>
              <a:rPr lang="en-US" altLang="en-US"/>
              <a:t>             Helped slaves escape via the Underground Railroad.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162DE5A4-E48C-7F32-111A-7D971632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2725"/>
            <a:ext cx="40386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>
            <a:extLst>
              <a:ext uri="{FF2B5EF4-FFF2-40B4-BE49-F238E27FC236}">
                <a16:creationId xmlns:a16="http://schemas.microsoft.com/office/drawing/2014/main" id="{11E615D3-7A4C-C840-FCAD-E457F583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5105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2DCB537-48A4-83AE-D43E-353684D5B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500"/>
              <a:t>John Brown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5DE6639-4B91-6BC6-33DA-3E6977FD5F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/>
          <a:lstStyle/>
          <a:p>
            <a:r>
              <a:rPr lang="en-US" altLang="en-US" sz="4300"/>
              <a:t>He and his sons brutally murdered 5 slave masters in Kansas. (1858)</a:t>
            </a:r>
          </a:p>
          <a:p>
            <a:r>
              <a:rPr lang="en-US" altLang="en-US" sz="4300"/>
              <a:t>Tried to incite a slave revolt</a:t>
            </a:r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2EF88CE0-A8F4-F2AF-4966-3A5B297CB7A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1338" y="1371600"/>
            <a:ext cx="4664075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31C2767-9199-665D-795B-44136102C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 4:  slavery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28231A66-C914-01EA-6D44-63AADFC3A64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838200"/>
            <a:ext cx="3935412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CC05D441-877B-DB27-C03A-6D00116F19D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2824" r="900" b="2559"/>
          <a:stretch>
            <a:fillRect/>
          </a:stretch>
        </p:blipFill>
        <p:spPr bwMode="auto">
          <a:xfrm>
            <a:off x="0" y="1154113"/>
            <a:ext cx="9144000" cy="5622925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Text Box 3">
            <a:extLst>
              <a:ext uri="{FF2B5EF4-FFF2-40B4-BE49-F238E27FC236}">
                <a16:creationId xmlns:a16="http://schemas.microsoft.com/office/drawing/2014/main" id="{AF878F1D-CD89-613E-4074-B3720FC3F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"/>
            <a:ext cx="5486400" cy="82391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latin typeface="Wrangler" pitchFamily="2" charset="0"/>
              </a:rPr>
              <a:t>Compromise of 1850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44FDAB69-4C75-05D8-6C2A-5F40836F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57200"/>
            <a:ext cx="3276600" cy="338613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latin typeface="Wrangler" pitchFamily="2" charset="0"/>
              </a:rPr>
              <a:t>Harriet</a:t>
            </a:r>
            <a:br>
              <a:rPr lang="en-US" altLang="en-US" sz="4800" b="1">
                <a:solidFill>
                  <a:srgbClr val="000066"/>
                </a:solidFill>
                <a:latin typeface="Wrangler" pitchFamily="2" charset="0"/>
              </a:rPr>
            </a:br>
            <a:r>
              <a:rPr lang="en-US" altLang="en-US" sz="4800" b="1">
                <a:solidFill>
                  <a:srgbClr val="000066"/>
                </a:solidFill>
                <a:latin typeface="Wrangler" pitchFamily="2" charset="0"/>
              </a:rPr>
              <a:t>Beecher</a:t>
            </a:r>
            <a:br>
              <a:rPr lang="en-US" altLang="en-US" sz="4800" b="1">
                <a:solidFill>
                  <a:srgbClr val="000066"/>
                </a:solidFill>
                <a:latin typeface="Wrangler" pitchFamily="2" charset="0"/>
              </a:rPr>
            </a:br>
            <a:r>
              <a:rPr lang="en-US" altLang="en-US" sz="4800" b="1">
                <a:solidFill>
                  <a:srgbClr val="000066"/>
                </a:solidFill>
                <a:latin typeface="Wrangler" pitchFamily="2" charset="0"/>
              </a:rPr>
              <a:t>Stowe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latin typeface="Wrangler" pitchFamily="2" charset="0"/>
              </a:rPr>
              <a:t>1811 - 1896</a:t>
            </a:r>
          </a:p>
        </p:txBody>
      </p:sp>
      <p:pic>
        <p:nvPicPr>
          <p:cNvPr id="75779" name="Picture 3">
            <a:hlinkClick r:id="rId2"/>
            <a:extLst>
              <a:ext uri="{FF2B5EF4-FFF2-40B4-BE49-F238E27FC236}">
                <a16:creationId xmlns:a16="http://schemas.microsoft.com/office/drawing/2014/main" id="{E81546E5-A48D-B66A-EF8F-3795FCF1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r="1990" b="1695"/>
          <a:stretch>
            <a:fillRect/>
          </a:stretch>
        </p:blipFill>
        <p:spPr bwMode="auto">
          <a:xfrm>
            <a:off x="533400" y="381000"/>
            <a:ext cx="3943350" cy="60198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 Box 4">
            <a:extLst>
              <a:ext uri="{FF2B5EF4-FFF2-40B4-BE49-F238E27FC236}">
                <a16:creationId xmlns:a16="http://schemas.microsoft.com/office/drawing/2014/main" id="{8E0C021F-EECB-6756-F77E-56CBA1AAB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14825"/>
            <a:ext cx="3886200" cy="20415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DDDDDD"/>
                </a:solidFill>
                <a:latin typeface="Wrangler" pitchFamily="2" charset="0"/>
              </a:rPr>
              <a:t>So this is the lady who started the Civil War.</a:t>
            </a:r>
            <a:br>
              <a:rPr lang="en-US" altLang="en-US" sz="3200" b="1" i="1">
                <a:solidFill>
                  <a:srgbClr val="DDDDDD"/>
                </a:solidFill>
                <a:latin typeface="Wrangler" pitchFamily="2" charset="0"/>
              </a:rPr>
            </a:br>
            <a:br>
              <a:rPr lang="en-US" altLang="en-US" sz="3200" b="1" i="1">
                <a:solidFill>
                  <a:srgbClr val="DDDDDD"/>
                </a:solidFill>
                <a:latin typeface="Wrangler" pitchFamily="2" charset="0"/>
              </a:rPr>
            </a:br>
            <a:r>
              <a:rPr lang="en-US" altLang="en-US" sz="3200" b="1" i="1">
                <a:solidFill>
                  <a:srgbClr val="DDDDDD"/>
                </a:solidFill>
                <a:latin typeface="Wrangler" pitchFamily="2" charset="0"/>
              </a:rPr>
              <a:t>       -- Abraham Lincoln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866F6372-A909-9216-A612-5BEA24D6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2188"/>
            <a:ext cx="3429000" cy="24368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000066"/>
                </a:solidFill>
                <a:latin typeface="Wrangler" pitchFamily="2" charset="0"/>
              </a:rPr>
              <a:t>Uncle Tom’s Cabin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66"/>
                </a:solidFill>
                <a:latin typeface="Wrangler" pitchFamily="2" charset="0"/>
              </a:rPr>
              <a:t>1852</a:t>
            </a:r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6B692A10-82AB-A67F-7D06-B64B61C8D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52425"/>
            <a:ext cx="4762500" cy="612457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Text Box 4">
            <a:extLst>
              <a:ext uri="{FF2B5EF4-FFF2-40B4-BE49-F238E27FC236}">
                <a16:creationId xmlns:a16="http://schemas.microsoft.com/office/drawing/2014/main" id="{AC8F3B64-92C9-DE1E-EE8D-9FD4AADB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3429000" cy="163671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en-US" sz="2900" b="1">
                <a:solidFill>
                  <a:srgbClr val="DDDDDD"/>
                </a:solidFill>
                <a:latin typeface="Wrangler" pitchFamily="2" charset="0"/>
              </a:rPr>
              <a:t> Sold 300,000 copies in</a:t>
            </a:r>
            <a:br>
              <a:rPr lang="en-US" altLang="en-US" sz="2900" b="1">
                <a:solidFill>
                  <a:srgbClr val="DDDDDD"/>
                </a:solidFill>
                <a:latin typeface="Wrangler" pitchFamily="2" charset="0"/>
              </a:rPr>
            </a:br>
            <a:r>
              <a:rPr lang="en-US" altLang="en-US" sz="2900" b="1">
                <a:solidFill>
                  <a:srgbClr val="DDDDDD"/>
                </a:solidFill>
                <a:latin typeface="Wrangler" pitchFamily="2" charset="0"/>
              </a:rPr>
              <a:t>   the first year.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altLang="en-US" sz="2900" b="1">
                <a:solidFill>
                  <a:srgbClr val="DDDDDD"/>
                </a:solidFill>
                <a:latin typeface="Wrangler" pitchFamily="2" charset="0"/>
              </a:rPr>
              <a:t> 2 million in a decade!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A5AE848-3CD9-49C5-577F-5A07C4C88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 5: Sectionalism</a:t>
            </a:r>
          </a:p>
        </p:txBody>
      </p:sp>
      <p:pic>
        <p:nvPicPr>
          <p:cNvPr id="38919" name="Picture 7">
            <a:extLst>
              <a:ext uri="{FF2B5EF4-FFF2-40B4-BE49-F238E27FC236}">
                <a16:creationId xmlns:a16="http://schemas.microsoft.com/office/drawing/2014/main" id="{57727FEB-C101-B1FE-CBB3-F9744444A19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5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6C7494A6-4E0C-7245-1B15-13A9408C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82391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latin typeface="Wrangler" pitchFamily="2" charset="0"/>
              </a:rPr>
              <a:t>1860 Election:  A Nation Coming Apart?!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F03FD89A-F38A-33CC-BB2E-C6A777F8A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5341" r="23387" b="49097"/>
          <a:stretch>
            <a:fillRect/>
          </a:stretch>
        </p:blipFill>
        <p:spPr bwMode="auto">
          <a:xfrm>
            <a:off x="990600" y="1295400"/>
            <a:ext cx="7162800" cy="5029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9EE8882-871E-7FB5-5B4B-215FE6112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Before we begin. . .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178C353-7F1B-9894-D961-D92E6CBC0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/>
              <a:t>Have your atlas ready.</a:t>
            </a:r>
          </a:p>
          <a:p>
            <a:r>
              <a:rPr lang="en-US" altLang="en-US" sz="4800"/>
              <a:t>What is a civil war?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3075EF8D-48FA-7D83-5A26-C190D8E4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1828800" cy="1371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Text Box 3">
            <a:extLst>
              <a:ext uri="{FF2B5EF4-FFF2-40B4-BE49-F238E27FC236}">
                <a16:creationId xmlns:a16="http://schemas.microsoft.com/office/drawing/2014/main" id="{294E2051-AD65-FDDB-CD69-AC9106437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7620000" cy="9144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0066"/>
                </a:solidFill>
                <a:latin typeface="Wrangler" pitchFamily="2" charset="0"/>
              </a:rPr>
              <a:t>Sectionalism at its worst!</a:t>
            </a: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01017560-D1FC-2821-01D0-1B7668AF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068513" cy="3733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447FF9AE-512E-00DF-C8D2-02BC71BE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3276600" cy="9461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Wrangler" pitchFamily="2" charset="0"/>
              </a:rPr>
              <a:t>Sen. Charles Sumner</a:t>
            </a:r>
            <a:br>
              <a:rPr lang="en-US" altLang="en-US" sz="2800" b="1">
                <a:solidFill>
                  <a:schemeClr val="accent2"/>
                </a:solidFill>
                <a:latin typeface="Wrangler" pitchFamily="2" charset="0"/>
              </a:rPr>
            </a:br>
            <a:r>
              <a:rPr lang="en-US" altLang="en-US" sz="2800" b="1">
                <a:solidFill>
                  <a:schemeClr val="accent2"/>
                </a:solidFill>
                <a:latin typeface="Wrangler" pitchFamily="2" charset="0"/>
              </a:rPr>
              <a:t>(R-MA)</a:t>
            </a: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D2B94CFB-63B2-ACCD-45DE-12771DA3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410200"/>
            <a:ext cx="3276600" cy="9461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Wrangler" pitchFamily="2" charset="0"/>
              </a:rPr>
              <a:t>Congr. Preston Brooks</a:t>
            </a:r>
            <a:br>
              <a:rPr lang="en-US" altLang="en-US" sz="2800" b="1">
                <a:solidFill>
                  <a:schemeClr val="accent2"/>
                </a:solidFill>
                <a:latin typeface="Wrangler" pitchFamily="2" charset="0"/>
              </a:rPr>
            </a:br>
            <a:r>
              <a:rPr lang="en-US" altLang="en-US" sz="2800" b="1">
                <a:solidFill>
                  <a:schemeClr val="accent2"/>
                </a:solidFill>
                <a:latin typeface="Wrangler" pitchFamily="2" charset="0"/>
              </a:rPr>
              <a:t>(D-SC)</a:t>
            </a:r>
          </a:p>
        </p:txBody>
      </p:sp>
      <p:pic>
        <p:nvPicPr>
          <p:cNvPr id="73735" name="Picture 7">
            <a:extLst>
              <a:ext uri="{FF2B5EF4-FFF2-40B4-BE49-F238E27FC236}">
                <a16:creationId xmlns:a16="http://schemas.microsoft.com/office/drawing/2014/main" id="{9B148025-3BEF-1EA2-9C30-6DDD47B2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17108"/>
          <a:stretch>
            <a:fillRect/>
          </a:stretch>
        </p:blipFill>
        <p:spPr bwMode="auto">
          <a:xfrm>
            <a:off x="5991225" y="1600200"/>
            <a:ext cx="2238375" cy="3733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6" name="Line 8">
            <a:extLst>
              <a:ext uri="{FF2B5EF4-FFF2-40B4-BE49-F238E27FC236}">
                <a16:creationId xmlns:a16="http://schemas.microsoft.com/office/drawing/2014/main" id="{EE24B921-01BB-7578-B238-93CFE816D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5908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737" name="Line 9">
            <a:extLst>
              <a:ext uri="{FF2B5EF4-FFF2-40B4-BE49-F238E27FC236}">
                <a16:creationId xmlns:a16="http://schemas.microsoft.com/office/drawing/2014/main" id="{8A607E00-FDEF-1DC9-F3CF-EE1DD917CB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5908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37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37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37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8AAFFBF-436F-C704-A628-44890CFF4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war begins - the firing on Fort Sumter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8B149B0A-FA6B-91E0-BB6F-D460A361C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828800"/>
            <a:ext cx="9601200" cy="50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030CA76D-2327-7E7B-2210-327424B4D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7924800" cy="82391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latin typeface="Wrangler" pitchFamily="2" charset="0"/>
              </a:rPr>
              <a:t>Fort Sumter:  April 12, 1861</a:t>
            </a:r>
          </a:p>
        </p:txBody>
      </p:sp>
      <p:pic>
        <p:nvPicPr>
          <p:cNvPr id="78851" name="Picture 3" descr="Aerial View of Fort Sumter">
            <a:extLst>
              <a:ext uri="{FF2B5EF4-FFF2-40B4-BE49-F238E27FC236}">
                <a16:creationId xmlns:a16="http://schemas.microsoft.com/office/drawing/2014/main" id="{FF4D6858-2239-0C4D-D381-548D89179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14813"/>
            <a:ext cx="5029200" cy="241458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>
            <a:extLst>
              <a:ext uri="{FF2B5EF4-FFF2-40B4-BE49-F238E27FC236}">
                <a16:creationId xmlns:a16="http://schemas.microsoft.com/office/drawing/2014/main" id="{4E740FA6-2CE2-13EC-BAB9-73AFBA36A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857500" cy="2286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>
            <a:extLst>
              <a:ext uri="{FF2B5EF4-FFF2-40B4-BE49-F238E27FC236}">
                <a16:creationId xmlns:a16="http://schemas.microsoft.com/office/drawing/2014/main" id="{49F9B705-CE67-98DF-4FE4-C5B148AC5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3999" b="3999"/>
          <a:stretch>
            <a:fillRect/>
          </a:stretch>
        </p:blipFill>
        <p:spPr bwMode="auto">
          <a:xfrm>
            <a:off x="457200" y="1371600"/>
            <a:ext cx="2590800" cy="20574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Fort Sumter">
            <a:extLst>
              <a:ext uri="{FF2B5EF4-FFF2-40B4-BE49-F238E27FC236}">
                <a16:creationId xmlns:a16="http://schemas.microsoft.com/office/drawing/2014/main" id="{2A792389-362A-3706-92C9-D935DF0A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37009" r="24094" b="22937"/>
          <a:stretch>
            <a:fillRect/>
          </a:stretch>
        </p:blipFill>
        <p:spPr bwMode="auto">
          <a:xfrm>
            <a:off x="3429000" y="1143000"/>
            <a:ext cx="5334000" cy="2819400"/>
          </a:xfrm>
          <a:prstGeom prst="rect">
            <a:avLst/>
          </a:prstGeom>
          <a:solidFill>
            <a:srgbClr val="0033CC"/>
          </a:solidFill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C35BC48-6166-435B-6D6A-E84AC36EC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Fort Sumter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2027853-FE26-6A83-EC70-4A317A9DB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2376398E-2FBC-0DFF-5C9A-F83768A5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296400" cy="5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C918F64D-F741-8E1B-0130-4A49FDB8CD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98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5238095" imgH="3809524" progId="MS_ClipArt_Gallery.2">
                  <p:embed/>
                </p:oleObj>
              </mc:Choice>
              <mc:Fallback>
                <p:oleObj name="Clip" r:id="rId2" imgW="5238095" imgH="3809524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8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14AF783-FDBB-C6B5-A2F3-F3FE72988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first States secede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434D4EA-A0D2-2D40-A9AF-7714B99A2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3400F92-609A-6272-BAC8-551F7F41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91440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B92B7DC-50B2-1183-A941-BE01D8097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Advantages of the Union (north)?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242E1D5-D973-4A3D-9D4A-1F347982A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1676400"/>
            <a:ext cx="5534025" cy="4419600"/>
          </a:xfrm>
        </p:spPr>
        <p:txBody>
          <a:bodyPr/>
          <a:lstStyle/>
          <a:p>
            <a:r>
              <a:rPr lang="en-US" altLang="en-US" sz="4000"/>
              <a:t>Union had double the population</a:t>
            </a:r>
          </a:p>
          <a:p>
            <a:r>
              <a:rPr lang="en-US" altLang="en-US" sz="4000"/>
              <a:t>Double the railroads</a:t>
            </a:r>
          </a:p>
          <a:p>
            <a:r>
              <a:rPr lang="en-US" altLang="en-US" sz="4000"/>
              <a:t>5 times as many factories</a:t>
            </a: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91DA21B3-7E0E-8D28-7DC0-70DCF8833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152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60D7738-7594-574F-D44F-35FF515F8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Confederate (Rebel) advantages (South)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7AD30D7-C9DE-7D60-C54E-B7B1354B3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/>
              <a:t>Confederates had the best generals</a:t>
            </a:r>
          </a:p>
          <a:p>
            <a:r>
              <a:rPr lang="en-US" altLang="en-US" sz="4000"/>
              <a:t>Defending is always easier than attacking</a:t>
            </a:r>
          </a:p>
          <a:p>
            <a:r>
              <a:rPr lang="en-US" altLang="en-US" sz="4000"/>
              <a:t>Farmers fight better than factory workers</a:t>
            </a: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628BB3FE-58D9-A6B2-80D2-9B4BFA4D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5588"/>
            <a:ext cx="21336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3779C506-2B58-FA02-AA1F-B883EC3CA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metal ships in world!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55BA69B3-26BE-2F5C-BD5E-08A88AD1F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308" name="Picture 4">
            <a:extLst>
              <a:ext uri="{FF2B5EF4-FFF2-40B4-BE49-F238E27FC236}">
                <a16:creationId xmlns:a16="http://schemas.microsoft.com/office/drawing/2014/main" id="{1E370724-29CC-2D9A-3DEB-72DA6FD2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9144000" cy="59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738285CB-8B39-0C89-F65B-63C9FF0A2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EB616BE5-FFB8-1DF5-3DFC-B40C73A69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C5DC246C-D5F5-4AD6-D675-89164F86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75"/>
            <a:ext cx="86106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10D554B-33A5-67E2-6A2D-4AFA3B053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/>
              <a:t>The Civil War: Union vs Confederacy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089EBF21-C7DA-A78B-96A0-D77DDA110C7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7938"/>
            <a:ext cx="5257800" cy="3752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DC8A03D3-8AE3-D60A-AEFE-0DFBC18DDA5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981200"/>
            <a:ext cx="31527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74C7E75-B760-0B51-4721-30C3D3B56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1863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F0200C15-A4C9-9FFD-38FC-737544482C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3600"/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6A1DB107-8C2A-7BAB-A818-0568346AA93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20858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A025DF7-DFED-BB93-AC76-DFFC1C38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Emancipation Proclamation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EB5F7AEF-AA63-7F76-9379-B41660A3B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/>
              <a:t>It freed the slaves only in states that have seceded from the Union.</a:t>
            </a:r>
          </a:p>
          <a:p>
            <a:r>
              <a:rPr lang="en-US" altLang="en-US" sz="3600"/>
              <a:t>It did not free slaves in border states.</a:t>
            </a:r>
          </a:p>
          <a:p>
            <a:r>
              <a:rPr lang="en-US" altLang="en-US" sz="3600"/>
              <a:t>1863</a:t>
            </a:r>
          </a:p>
          <a:p>
            <a:r>
              <a:rPr lang="en-US" altLang="en-US" sz="3600"/>
              <a:t>Emancipation = freedom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984C17E-200A-267A-C547-94A531CA6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4BF9EB6-4D45-CB1C-F79A-61D8D576F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8C770BAD-864B-7945-31E8-B04D7F65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EC96E518-06A3-CC64-2003-A10D19015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Gettysburg – turning point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A36DDF-B555-01C7-8DE6-C24F780E5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/>
              <a:t>Gettysburg is the largest battle in the history of the Western hemisphere.</a:t>
            </a:r>
          </a:p>
          <a:p>
            <a:r>
              <a:rPr lang="en-US" altLang="en-US" sz="3600"/>
              <a:t>Over 100, 000 people died in 3 days.</a:t>
            </a:r>
          </a:p>
          <a:p>
            <a:r>
              <a:rPr lang="en-US" altLang="en-US" sz="3600"/>
              <a:t>It was the last time the South invaded the North.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38758E4-F251-EC8B-8B53-7DCADF1DB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C2F20CE-5062-0FF6-682E-70797C0F5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7D7B22CB-7C95-B4E3-B469-694DA2215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5C1EBA5-1A4C-48AE-A06A-E29DFDDB2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6BAAA16-308B-9D1E-34C9-76DB9A436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24" name="Picture 4">
            <a:extLst>
              <a:ext uri="{FF2B5EF4-FFF2-40B4-BE49-F238E27FC236}">
                <a16:creationId xmlns:a16="http://schemas.microsoft.com/office/drawing/2014/main" id="{BEAD50B4-BF35-5AFE-16A5-79CD938B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1447800" y="-914400"/>
            <a:ext cx="6121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B95F413-B7E7-E200-02B5-F3239D21B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Gettysburg Address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F77F2A9-94A0-EF96-E21C-05EC6DB82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70580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that from these honored dead we take increased devotion to that cause for which they gave the last full measure of devotion -- that we here highly resolve that these dead shall not have died in vain -- that this nation, under God, shall have a new birth of freedom -- and that government of the people, by the people, for the people, shall not perish from the earth.</a:t>
            </a:r>
            <a:r>
              <a:rPr lang="en-US" altLang="en-US" sz="2400"/>
              <a:t> </a:t>
            </a:r>
          </a:p>
          <a:p>
            <a:pPr lvl="4">
              <a:lnSpc>
                <a:spcPct val="90000"/>
              </a:lnSpc>
            </a:pPr>
            <a:r>
              <a:rPr lang="en-US" altLang="en-US" sz="1600"/>
              <a:t>                                       Abe Lincoln</a:t>
            </a:r>
          </a:p>
        </p:txBody>
      </p:sp>
      <p:pic>
        <p:nvPicPr>
          <p:cNvPr id="83972" name="Picture 4">
            <a:extLst>
              <a:ext uri="{FF2B5EF4-FFF2-40B4-BE49-F238E27FC236}">
                <a16:creationId xmlns:a16="http://schemas.microsoft.com/office/drawing/2014/main" id="{A7D73E00-B53E-1C84-53BD-0601B8F0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0574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8E9D59D-457F-A24D-3D29-18FDE6FD6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Technology made Civil War . .</a:t>
            </a:r>
            <a:r>
              <a:rPr lang="en-US" altLang="en-US" sz="4000"/>
              <a:t> .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9943BD64-D3BC-DC9A-5EBA-6714477C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3875"/>
            <a:ext cx="5715000" cy="50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4338F84E-4401-88D0-DA9C-B68B20ED4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52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The Monitor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63D2974-9B10-57D1-2C78-67259A404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efficient and deadly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FB3AE41A-96DB-8B64-8A53-24B661BDDDF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8388"/>
            <a:ext cx="8382000" cy="567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1C30D6D-B14D-D5FA-7456-8AB2EC07C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7A9AEC1-8285-09F5-14D3-413A635A3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FD932E09-5798-B8FC-2823-328C1DB53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2917825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93FECBC4-473A-66B3-7BC9-09261325C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727325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>
            <a:extLst>
              <a:ext uri="{FF2B5EF4-FFF2-40B4-BE49-F238E27FC236}">
                <a16:creationId xmlns:a16="http://schemas.microsoft.com/office/drawing/2014/main" id="{E70717BA-B6D2-376B-B15B-9694D42B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>
            <a:fillRect/>
          </a:stretch>
        </p:blipFill>
        <p:spPr bwMode="auto">
          <a:xfrm>
            <a:off x="5556250" y="2590800"/>
            <a:ext cx="31369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>
            <a:extLst>
              <a:ext uri="{FF2B5EF4-FFF2-40B4-BE49-F238E27FC236}">
                <a16:creationId xmlns:a16="http://schemas.microsoft.com/office/drawing/2014/main" id="{01897B44-D782-DFFA-9FDA-1AD0ABD53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Confederate       	Union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04D8AB31-E43B-E007-B2BD-49329E441BA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143000"/>
            <a:ext cx="3595688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>
            <a:extLst>
              <a:ext uri="{FF2B5EF4-FFF2-40B4-BE49-F238E27FC236}">
                <a16:creationId xmlns:a16="http://schemas.microsoft.com/office/drawing/2014/main" id="{965FA874-3845-A920-6355-9CEE9C8556E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219200"/>
            <a:ext cx="4162425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C949201-24B2-4C71-85FA-B257B43A0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DE76959-A178-5462-5C04-E2B236E62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AB56FC91-B5AA-4F6D-A009-E8C5D2A3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0"/>
            <a:ext cx="5267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A48EA59-BFD1-F69C-5773-AD59E0921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166B4784-3969-B9B8-F1B6-380694068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6020" name="Picture 4">
            <a:extLst>
              <a:ext uri="{FF2B5EF4-FFF2-40B4-BE49-F238E27FC236}">
                <a16:creationId xmlns:a16="http://schemas.microsoft.com/office/drawing/2014/main" id="{3F1ABEB6-5C73-1360-95D2-9343DDF7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730250"/>
            <a:ext cx="10287000" cy="56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69C525C-33BF-AE8F-F892-FCE7FF123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Vicksburg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F124D9D-71C6-0BEB-4815-A4901B30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ECAD6E6B-2F5E-24EA-BAA5-33EB1BC3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913"/>
            <a:ext cx="9144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66751CC2-E6B1-C103-529B-AF736801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6471" r="3110" b="5295"/>
          <a:stretch>
            <a:fillRect/>
          </a:stretch>
        </p:blipFill>
        <p:spPr bwMode="auto">
          <a:xfrm>
            <a:off x="0" y="-49213"/>
            <a:ext cx="9144000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>
            <a:extLst>
              <a:ext uri="{FF2B5EF4-FFF2-40B4-BE49-F238E27FC236}">
                <a16:creationId xmlns:a16="http://schemas.microsoft.com/office/drawing/2014/main" id="{64120201-0970-4847-AC96-B74642540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19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Confederate Dead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793DA213-BD55-A4B8-C138-DCB7E8C7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29600" cy="60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A1EC5872-6077-620D-D3D2-1E2C0D2108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endParaRPr lang="en-US" altLang="en-US" sz="7800">
              <a:solidFill>
                <a:srgbClr val="CC0000"/>
              </a:solidFill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15EEA30D-2C6E-836F-130C-23A6AC75C8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5334000"/>
            <a:ext cx="6858000" cy="1066800"/>
          </a:xfrm>
        </p:spPr>
        <p:txBody>
          <a:bodyPr/>
          <a:lstStyle/>
          <a:p>
            <a:endParaRPr lang="en-US" altLang="en-US" sz="28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406A0123-21C0-8ABA-4D50-825B57D8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296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A77485A0-28D7-F269-CE16-AFBA7422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09650"/>
            <a:ext cx="8597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accent1"/>
                </a:solidFill>
                <a:latin typeface="Times New Roman" panose="02020603050405020304" pitchFamily="18" charset="0"/>
              </a:rPr>
              <a:t>Over 618,000 military deaths during Civil War.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16DACEDC-A30D-5D32-5D18-30403910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6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53A208A-71B5-BAB2-3989-875364641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The 54</a:t>
            </a:r>
            <a:r>
              <a:rPr lang="en-US" altLang="en-US" i="1" baseline="30000"/>
              <a:t>th</a:t>
            </a:r>
            <a:r>
              <a:rPr lang="en-US" altLang="en-US" i="1"/>
              <a:t> Regiment attack on Fort Wagner, SC- July 18, 1863</a:t>
            </a: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79B775C8-1D9B-3502-7DFD-BF3ABE26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1688"/>
            <a:ext cx="7467600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2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7E4B0090-0318-BC29-B64B-8513D537A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F8707B0-6612-9253-245C-E0185D537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4D15B0F7-BF34-051B-F784-CE0AC092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75"/>
            <a:ext cx="9144000" cy="70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0CEA02C-3CDB-BD61-A9CA-B00B43429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17588"/>
          </a:xfrm>
        </p:spPr>
        <p:txBody>
          <a:bodyPr/>
          <a:lstStyle/>
          <a:p>
            <a:r>
              <a:rPr lang="en-US" altLang="en-US" i="1"/>
              <a:t>Blacks in the Military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B47441C-DA5F-1349-6141-6CA6A604E3D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371600"/>
            <a:ext cx="5410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After the Emancipation Proclamation blacks began to join the Union Army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Initially they were only used for manual labor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Eventually, Blacks saw live combat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54</a:t>
            </a:r>
            <a:r>
              <a:rPr lang="en-US" altLang="en-US" sz="3600" baseline="30000"/>
              <a:t>th</a:t>
            </a:r>
            <a:r>
              <a:rPr lang="en-US" altLang="en-US" sz="3600"/>
              <a:t> regiment out of Massachusetts</a:t>
            </a:r>
            <a:r>
              <a:rPr lang="en-US" altLang="en-US"/>
              <a:t> 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0E61E12C-102C-B4AA-DBBB-F1AAA235C9E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1524000"/>
            <a:ext cx="32639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74AB79BA-B24D-E370-A640-86A15EF41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William Carney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/>
      <p:bldP spid="542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CF2DBDE-1713-EE01-6070-6B9DB37B0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 #1?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F56A879-02D9-F353-AE96-8A018455B1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0"/>
            <a:ext cx="4648200" cy="3810000"/>
          </a:xfrm>
        </p:spPr>
        <p:txBody>
          <a:bodyPr/>
          <a:lstStyle/>
          <a:p>
            <a:r>
              <a:rPr lang="en-US" altLang="en-US" sz="3600">
                <a:solidFill>
                  <a:schemeClr val="hlink"/>
                </a:solidFill>
              </a:rPr>
              <a:t>Election of Lincoln</a:t>
            </a:r>
          </a:p>
          <a:p>
            <a:r>
              <a:rPr lang="en-US" altLang="en-US" sz="3600"/>
              <a:t>Southern States felt they were bullied by the North when he was elected</a:t>
            </a:r>
          </a:p>
          <a:p>
            <a:endParaRPr lang="en-US" altLang="en-US" sz="360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7D7E4C0-18AE-BEB6-B56B-5ECDA0D5AA8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96750CBE-86E4-5783-0E8D-771F434A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9385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4CB81C5A-A11C-5912-A0AA-B7E7CC5F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7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>
            <a:extLst>
              <a:ext uri="{FF2B5EF4-FFF2-40B4-BE49-F238E27FC236}">
                <a16:creationId xmlns:a16="http://schemas.microsoft.com/office/drawing/2014/main" id="{F7DC9915-7118-667A-F130-70CCDE32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6850"/>
            <a:ext cx="80772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After four bloody years of civil war,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the South was defeated.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1F5B1E7C-3582-8E05-A3AC-57AE67F6B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43FD3507-D58C-0560-5501-524952D49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76200"/>
            <a:ext cx="685800" cy="6019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4D95C12C-CBD2-8805-FE9C-3EEC2955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62000" cy="6248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5143A881-164D-7841-E78E-1B7C83055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8077200" cy="209550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7AAD42A-53B8-E8D7-9057-03672F7D8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i="1">
                <a:solidFill>
                  <a:schemeClr val="accent2"/>
                </a:solidFill>
              </a:rPr>
              <a:t>Civil War ended when Lee surrendered to Grant at APPOMATTOX COURT HOUSE</a:t>
            </a:r>
            <a:r>
              <a:rPr lang="en-US" altLang="en-US" sz="4000" i="1"/>
              <a:t> 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4C3F606A-8A38-65D6-055B-B9226EE5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5"/>
          <a:stretch>
            <a:fillRect/>
          </a:stretch>
        </p:blipFill>
        <p:spPr bwMode="auto">
          <a:xfrm>
            <a:off x="914400" y="2286000"/>
            <a:ext cx="7848600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290E7EB-FFB8-D775-00A3-C04741EDD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 of the Civil War?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33C5611-F539-7AF4-D6EE-ACEC483F4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/>
              <a:t>Reconstruction – time of rebuilding the country after the Civil War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C9759EE-C740-2AE6-65CA-BC8773F91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Reconstruction Amendments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9ECD581-9342-0E74-994D-ED00CFE632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4400"/>
              <a:t>13</a:t>
            </a:r>
            <a:r>
              <a:rPr lang="en-US" altLang="en-US" sz="4400" baseline="30000"/>
              <a:t>th</a:t>
            </a:r>
            <a:r>
              <a:rPr lang="en-US" altLang="en-US" sz="4400"/>
              <a:t> Amendment – freed slaves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43F584CE-48EA-487F-18F0-6648A603405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916363" cy="624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B31A1E9-DD82-3FD7-A494-B1EA76785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Reconstruction Amendments</a:t>
            </a:r>
            <a:r>
              <a:rPr lang="en-US" altLang="en-US" sz="4000"/>
              <a:t>	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2A4749B-3A31-C816-CE0C-A7AB941DD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/>
              <a:t>14</a:t>
            </a:r>
            <a:r>
              <a:rPr lang="en-US" altLang="en-US" sz="4400" baseline="30000"/>
              <a:t>th</a:t>
            </a:r>
            <a:r>
              <a:rPr lang="en-US" altLang="en-US" sz="4400"/>
              <a:t> Amendment – Everyone born in the US is a citizen, due process of law for all citizens.</a:t>
            </a:r>
          </a:p>
          <a:p>
            <a:r>
              <a:rPr lang="en-US" altLang="en-US" sz="4400"/>
              <a:t>15</a:t>
            </a:r>
            <a:r>
              <a:rPr lang="en-US" altLang="en-US" sz="4400" baseline="30000"/>
              <a:t>th</a:t>
            </a:r>
            <a:r>
              <a:rPr lang="en-US" altLang="en-US" sz="4400"/>
              <a:t> – Black male suffrage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EFA1CD2C-FCE0-DCB3-3136-B4F4E61417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/>
              <a:t>Remember the Reconstruction Amendments this way:</a:t>
            </a:r>
          </a:p>
        </p:txBody>
      </p:sp>
      <p:sp>
        <p:nvSpPr>
          <p:cNvPr id="96261" name="Rectangle 5">
            <a:extLst>
              <a:ext uri="{FF2B5EF4-FFF2-40B4-BE49-F238E27FC236}">
                <a16:creationId xmlns:a16="http://schemas.microsoft.com/office/drawing/2014/main" id="{713BE38B-A1E7-2E6D-2A75-D85988B452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6000">
                <a:solidFill>
                  <a:schemeClr val="accent2"/>
                </a:solidFill>
              </a:rPr>
              <a:t>Free </a:t>
            </a:r>
            <a:r>
              <a:rPr lang="en-US" altLang="en-US" sz="6000">
                <a:solidFill>
                  <a:schemeClr val="hlink"/>
                </a:solidFill>
              </a:rPr>
              <a:t>Citizens</a:t>
            </a:r>
            <a:r>
              <a:rPr lang="en-US" altLang="en-US" sz="6000">
                <a:solidFill>
                  <a:schemeClr val="accent2"/>
                </a:solidFill>
              </a:rPr>
              <a:t> </a:t>
            </a:r>
            <a:r>
              <a:rPr lang="en-US" altLang="en-US" sz="6000">
                <a:solidFill>
                  <a:srgbClr val="FF00FF"/>
                </a:solidFill>
              </a:rPr>
              <a:t>Vote</a:t>
            </a:r>
            <a:r>
              <a:rPr lang="en-US" altLang="en-US" sz="6000">
                <a:solidFill>
                  <a:schemeClr val="accent2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C2E9446-38CD-5C77-F219-1C56A1059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Lincoln is assassinated  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1EF5B5A-C4DA-651A-6993-84402CA0B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A1022A54-DDB2-CBEB-A671-714008D1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700"/>
            <a:ext cx="762000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B6AFEA8-E012-8D3A-635D-2B8D9A497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Punishment of the killers and conspirators 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A3DD0092-0AE4-1E1C-37DA-AF9ABC1F5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066800"/>
            <a:ext cx="32131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CC69D0AA-1052-B9C5-AC3A-4D1BBAB0EE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8600"/>
          <a:ext cx="27813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5600000" imgH="7314286" progId="MS_ClipArt_Gallery.2">
                  <p:embed/>
                </p:oleObj>
              </mc:Choice>
              <mc:Fallback>
                <p:oleObj name="Clip" r:id="rId2" imgW="5600000" imgH="7314286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27813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F5DB4E8B-F92B-4B6F-59FA-68D1216427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447800"/>
          <a:ext cx="2771775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5504762" imgH="7314286" progId="MS_ClipArt_Gallery.2">
                  <p:embed/>
                </p:oleObj>
              </mc:Choice>
              <mc:Fallback>
                <p:oleObj name="Clip" r:id="rId4" imgW="5504762" imgH="7314286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2771775" cy="368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0CB52C95-18B3-BD6D-E50D-913439F990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2971800"/>
          <a:ext cx="2106613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361905" imgH="7314286" progId="MS_ClipArt_Gallery.2">
                  <p:embed/>
                </p:oleObj>
              </mc:Choice>
              <mc:Fallback>
                <p:oleObj name="Clip" r:id="rId6" imgW="4361905" imgH="7314286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971800"/>
                        <a:ext cx="2106613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Rectangle 5">
            <a:extLst>
              <a:ext uri="{FF2B5EF4-FFF2-40B4-BE49-F238E27FC236}">
                <a16:creationId xmlns:a16="http://schemas.microsoft.com/office/drawing/2014/main" id="{8E52602D-2615-A80B-DA80-D6A2C53BC9C5}"/>
              </a:ext>
            </a:extLst>
          </p:cNvPr>
          <p:cNvGraphicFramePr>
            <a:graphicFrameLocks/>
          </p:cNvGraphicFramePr>
          <p:nvPr/>
        </p:nvGraphicFramePr>
        <p:xfrm>
          <a:off x="1524000" y="13716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0" imgH="0" progId="MS_ClipArt_Gallery.2">
                  <p:embed/>
                </p:oleObj>
              </mc:Choice>
              <mc:Fallback>
                <p:oleObj name="Clip" r:id="rId8" imgW="0" imgH="0" progId="MS_ClipArt_Gallery.2">
                  <p:embed/>
                  <p:pic>
                    <p:nvPicPr>
                      <p:cNvPr id="0" name="Rectangle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6">
            <a:extLst>
              <a:ext uri="{FF2B5EF4-FFF2-40B4-BE49-F238E27FC236}">
                <a16:creationId xmlns:a16="http://schemas.microsoft.com/office/drawing/2014/main" id="{9BC183BE-DF97-82A5-3F53-10AB57C83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5791200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Questions?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72B96CF-B407-C0FD-E4EE-F3E06E582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600"/>
              <a:t>Quiz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1735A95-828D-0C70-6081-9407535D8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6825" y="1752600"/>
            <a:ext cx="7772400" cy="5105400"/>
          </a:xfrm>
        </p:spPr>
        <p:txBody>
          <a:bodyPr/>
          <a:lstStyle/>
          <a:p>
            <a:r>
              <a:rPr lang="en-US" altLang="en-US" sz="3600"/>
              <a:t>1. When was the Civil War?</a:t>
            </a:r>
          </a:p>
          <a:p>
            <a:r>
              <a:rPr lang="en-US" altLang="en-US" sz="3600"/>
              <a:t>2. What was 1 cause of the CW?</a:t>
            </a:r>
          </a:p>
          <a:p>
            <a:r>
              <a:rPr lang="en-US" altLang="en-US" sz="3600"/>
              <a:t>3. What was another cause of CW?</a:t>
            </a:r>
          </a:p>
          <a:p>
            <a:r>
              <a:rPr lang="en-US" altLang="en-US" sz="3600"/>
              <a:t>4. Who was President during CW?</a:t>
            </a:r>
          </a:p>
          <a:p>
            <a:r>
              <a:rPr lang="en-US" altLang="en-US" sz="3600"/>
              <a:t>5. Which amendment banned slavery?</a:t>
            </a:r>
          </a:p>
          <a:p>
            <a:r>
              <a:rPr lang="en-US" altLang="en-US" sz="3600"/>
              <a:t>6. What was Reconstruction?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F7A13ECB-BE93-007A-3231-BCAB03B9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981200"/>
            <a:ext cx="2590800" cy="3021013"/>
          </a:xfrm>
          <a:prstGeom prst="rect">
            <a:avLst/>
          </a:prstGeom>
          <a:noFill/>
          <a:ln>
            <a:noFill/>
          </a:ln>
          <a:effectLst>
            <a:outerShdw dist="40161" dir="42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latin typeface="Wrangler" pitchFamily="2" charset="0"/>
              </a:rPr>
              <a:t>1860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66"/>
                </a:solidFill>
                <a:latin typeface="Wrangler" pitchFamily="2" charset="0"/>
              </a:rPr>
              <a:t>Election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DDDDDD"/>
                </a:solidFill>
                <a:latin typeface="Wrangler" pitchFamily="2" charset="0"/>
              </a:rPr>
              <a:t>Results</a:t>
            </a:r>
          </a:p>
        </p:txBody>
      </p:sp>
      <p:pic>
        <p:nvPicPr>
          <p:cNvPr id="90115" name="Picture 3">
            <a:extLst>
              <a:ext uri="{FF2B5EF4-FFF2-40B4-BE49-F238E27FC236}">
                <a16:creationId xmlns:a16="http://schemas.microsoft.com/office/drawing/2014/main" id="{A72B6D41-098B-5380-B558-9F6AB57A53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6477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C5AE4F6-4ADC-90C9-0610-D2125D0C2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 #2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07D44FA-64E4-CAB8-EEE8-DAF165467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6000">
                <a:solidFill>
                  <a:schemeClr val="accent2"/>
                </a:solidFill>
              </a:rPr>
              <a:t>States’ Rights regarding taxation and slavery</a:t>
            </a:r>
          </a:p>
          <a:p>
            <a:endParaRPr lang="en-US" altLang="en-US" sz="6000"/>
          </a:p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A2CAB9A-235C-C05C-130F-126A3019A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Nullification Crisis	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738414D-9137-D4C5-51D7-59700E36B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>
                <a:solidFill>
                  <a:schemeClr val="accent2"/>
                </a:solidFill>
              </a:rPr>
              <a:t>Nullify</a:t>
            </a:r>
            <a:r>
              <a:rPr lang="en-US" altLang="en-US" sz="3600"/>
              <a:t> means to ignore</a:t>
            </a:r>
          </a:p>
          <a:p>
            <a:r>
              <a:rPr lang="en-US" altLang="en-US" sz="3600"/>
              <a:t>In 1832, South Carolina said they could “nullify” federal law by simply ignoring it.</a:t>
            </a:r>
          </a:p>
          <a:p>
            <a:r>
              <a:rPr lang="en-US" altLang="en-US" sz="3600"/>
              <a:t>President Jackson threatened to send federal troops – SC chilled, for now.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71A5D22-C6E9-EB73-F1BE-CBD3E7C2E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Cause 3:Abolitionism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5717809D-B550-83C5-D0A5-AD890A3F5CAA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3889375" cy="291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6759EC57-BAC4-DA07-5251-B0A4A4ED8DC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25908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A0C67384-0A67-D585-7963-56FB25197788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276600"/>
            <a:ext cx="2855913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gles">
  <a:themeElements>
    <a:clrScheme name="Angles 1">
      <a:dk1>
        <a:srgbClr val="F8F8F8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FF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E7"/>
      </a:accent6>
      <a:hlink>
        <a:srgbClr val="008000"/>
      </a:hlink>
      <a:folHlink>
        <a:srgbClr val="808080"/>
      </a:folHlink>
    </a:clrScheme>
    <a:fontScheme name="Ang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ngles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s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721</Words>
  <Application>Microsoft Office PowerPoint</Application>
  <PresentationFormat>On-screen Show (4:3)</PresentationFormat>
  <Paragraphs>117</Paragraphs>
  <Slides>59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Times New Roman</vt:lpstr>
      <vt:lpstr>Tahoma</vt:lpstr>
      <vt:lpstr>Wrangler</vt:lpstr>
      <vt:lpstr>Arial</vt:lpstr>
      <vt:lpstr>Wingdings</vt:lpstr>
      <vt:lpstr>Angles</vt:lpstr>
      <vt:lpstr>Microsoft Clip Gallery</vt:lpstr>
      <vt:lpstr>THE AMERICAN CIVIL WAR</vt:lpstr>
      <vt:lpstr>Before we begin. . .</vt:lpstr>
      <vt:lpstr>The Civil War: Union vs Confederacy</vt:lpstr>
      <vt:lpstr>Confederate        Union</vt:lpstr>
      <vt:lpstr>CAUSE #1? </vt:lpstr>
      <vt:lpstr>PowerPoint Presentation</vt:lpstr>
      <vt:lpstr>Cause #2 </vt:lpstr>
      <vt:lpstr>Nullification Crisis </vt:lpstr>
      <vt:lpstr>Cause 3:Abolitionism</vt:lpstr>
      <vt:lpstr>Abolitionists</vt:lpstr>
      <vt:lpstr>On a side note. . .</vt:lpstr>
      <vt:lpstr>Harriet Tubman </vt:lpstr>
      <vt:lpstr>John Brown</vt:lpstr>
      <vt:lpstr>Cause 4:  slavery</vt:lpstr>
      <vt:lpstr>PowerPoint Presentation</vt:lpstr>
      <vt:lpstr>PowerPoint Presentation</vt:lpstr>
      <vt:lpstr>PowerPoint Presentation</vt:lpstr>
      <vt:lpstr>Cause 5: Sectionalism</vt:lpstr>
      <vt:lpstr>PowerPoint Presentation</vt:lpstr>
      <vt:lpstr>PowerPoint Presentation</vt:lpstr>
      <vt:lpstr>The war begins - the firing on Fort Sumter</vt:lpstr>
      <vt:lpstr>PowerPoint Presentation</vt:lpstr>
      <vt:lpstr>Fort Sumter</vt:lpstr>
      <vt:lpstr>PowerPoint Presentation</vt:lpstr>
      <vt:lpstr>The first States secede </vt:lpstr>
      <vt:lpstr>Advantages of the Union (north)?</vt:lpstr>
      <vt:lpstr>Confederate (Rebel) advantages (South)</vt:lpstr>
      <vt:lpstr>First metal ships in world!</vt:lpstr>
      <vt:lpstr>PowerPoint Presentation</vt:lpstr>
      <vt:lpstr>1863</vt:lpstr>
      <vt:lpstr>Emancipation Proclamation</vt:lpstr>
      <vt:lpstr>PowerPoint Presentation</vt:lpstr>
      <vt:lpstr>Gettysburg – turning point</vt:lpstr>
      <vt:lpstr>PowerPoint Presentation</vt:lpstr>
      <vt:lpstr>PowerPoint Presentation</vt:lpstr>
      <vt:lpstr>Gettysburg Address</vt:lpstr>
      <vt:lpstr>Technology made Civil War . . .</vt:lpstr>
      <vt:lpstr>More efficient and deadly</vt:lpstr>
      <vt:lpstr>PowerPoint Presentation</vt:lpstr>
      <vt:lpstr>PowerPoint Presentation</vt:lpstr>
      <vt:lpstr>PowerPoint Presentation</vt:lpstr>
      <vt:lpstr>Vicksburg</vt:lpstr>
      <vt:lpstr>PowerPoint Presentation</vt:lpstr>
      <vt:lpstr>PowerPoint Presentation</vt:lpstr>
      <vt:lpstr>PowerPoint Presentation</vt:lpstr>
      <vt:lpstr>PowerPoint Presentation</vt:lpstr>
      <vt:lpstr>The 54th Regiment attack on Fort Wagner, SC- July 18, 1863</vt:lpstr>
      <vt:lpstr>PowerPoint Presentation</vt:lpstr>
      <vt:lpstr>Blacks in the Military</vt:lpstr>
      <vt:lpstr>PowerPoint Presentation</vt:lpstr>
      <vt:lpstr>Civil War ended when Lee surrendered to Grant at APPOMATTOX COURT HOUSE </vt:lpstr>
      <vt:lpstr>Results of the Civil War?</vt:lpstr>
      <vt:lpstr>Reconstruction Amendments</vt:lpstr>
      <vt:lpstr>Reconstruction Amendments </vt:lpstr>
      <vt:lpstr>Remember the Reconstruction Amendments this way:</vt:lpstr>
      <vt:lpstr>Lincoln is assassinated   </vt:lpstr>
      <vt:lpstr>Punishment of the killers and conspirators </vt:lpstr>
      <vt:lpstr>PowerPoint Presentation</vt:lpstr>
      <vt:lpstr>Quiz</vt:lpstr>
    </vt:vector>
  </TitlesOfParts>
  <Company>NFS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CIVIL WAR</dc:title>
  <dc:creator>J Collins</dc:creator>
  <cp:lastModifiedBy>Nayan GRIFFITHS</cp:lastModifiedBy>
  <cp:revision>35</cp:revision>
  <dcterms:created xsi:type="dcterms:W3CDTF">1998-03-31T21:32:26Z</dcterms:created>
  <dcterms:modified xsi:type="dcterms:W3CDTF">2023-06-06T10:52:27Z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 mneal@doewling.pvt.k12.ia.us</vt:lpwstr>
  </property>
  <property fmtid="{D5CDD505-2E9C-101B-9397-08002B2CF9AE}" pid="8" name="HomePage">
    <vt:lpwstr> www.virtualclassroom.net</vt:lpwstr>
  </property>
  <property fmtid="{D5CDD505-2E9C-101B-9397-08002B2CF9AE}" pid="9" name="Other">
    <vt:lpwstr> 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D:\</vt:lpwstr>
  </property>
</Properties>
</file>